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9144000" cy="5143500" type="screen16x9"/>
  <p:notesSz cx="6858000" cy="9144000"/>
  <p:embeddedFontLst>
    <p:embeddedFont>
      <p:font typeface="Roboto" charset="0"/>
      <p:regular r:id="rId17"/>
      <p:bold r:id="rId18"/>
      <p:italic r:id="rId19"/>
      <p:boldItalic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9F927040-2A0A-4D89-ABA4-733E83D37371}">
  <a:tblStyle styleId="{9F927040-2A0A-4D89-ABA4-733E83D3737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4" d="100"/>
          <a:sy n="144" d="100"/>
        </p:scale>
        <p:origin x="-684" y="-10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39625864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42330d7753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142330d7753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42330d7753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42330d7753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142330d7753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142330d7753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42330d7753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142330d7753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42330d7753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142330d7753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4230d08dfa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14230d08dfa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4230d08dfa_0_2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14230d08dfa_0_2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4230d08dfa_0_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14230d08dfa_0_2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42330d7753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142330d7753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42330d7753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142330d7753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142330d775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142330d775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42330d7753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142330d7753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42330d7753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142330d7753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Google Shape;11;p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1" name="Google Shape;71;p1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1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1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76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>
            <a:spLocks noGrp="1"/>
          </p:cNvSpPr>
          <p:nvPr>
            <p:ph type="body" idx="1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1" name="Google Shape;21;p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" name="Google Shape;26;p3"/>
          <p:cNvSpPr txBox="1">
            <a:spLocks noGrp="1"/>
          </p:cNvSpPr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4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Google Shape;30;p4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" name="Google Shape;35;p4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body" idx="1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body" idx="2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body" idx="1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4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8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Google Shape;52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8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" name="Google Shape;57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8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1" name="Google Shape;6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2" name="Google Shape;62;p9"/>
          <p:cNvSpPr txBox="1">
            <a:spLocks noGrp="1"/>
          </p:cNvSpPr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>
            <a:spLocks noGrp="1"/>
          </p:cNvSpPr>
          <p:nvPr>
            <p:ph type="body" idx="1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geometric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teams.live.com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gi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esHaTaR/TMS_DipWork-Teams/blob/main/TD_Tarasevich(Teams).docx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hyperlink" Target="https://github.com/LesHaTaR/TMS_DipWork-Teams/blob/main/TD_Tarasevich(Teams).xlsx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7" Type="http://schemas.openxmlformats.org/officeDocument/2006/relationships/image" Target="../media/image10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>
            <a:spLocks noGrp="1"/>
          </p:cNvSpPr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latin typeface="Arial"/>
                <a:ea typeface="Arial"/>
                <a:cs typeface="Arial"/>
                <a:sym typeface="Arial"/>
              </a:rPr>
              <a:t>Дипломная работа</a:t>
            </a:r>
            <a:endParaRPr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13"/>
          <p:cNvSpPr txBox="1">
            <a:spLocks noGrp="1"/>
          </p:cNvSpPr>
          <p:nvPr>
            <p:ph type="subTitle" idx="1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latin typeface="Arial"/>
                <a:ea typeface="Arial"/>
                <a:cs typeface="Arial"/>
                <a:sym typeface="Arial"/>
              </a:rPr>
              <a:t>Microsoft Teams</a:t>
            </a:r>
            <a:endParaRPr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13"/>
          <p:cNvSpPr txBox="1"/>
          <p:nvPr/>
        </p:nvSpPr>
        <p:spPr>
          <a:xfrm>
            <a:off x="5725100" y="4180225"/>
            <a:ext cx="30951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chemeClr val="lt1"/>
                </a:solidFill>
              </a:rPr>
              <a:t>QA Engineer: Тарасевич Алексей</a:t>
            </a:r>
            <a:endParaRPr b="1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chemeClr val="lt1"/>
                </a:solidFill>
              </a:rPr>
              <a:t>Группа: QAM02</a:t>
            </a:r>
            <a:endParaRPr b="1">
              <a:solidFill>
                <a:schemeClr val="lt1"/>
              </a:solidFill>
            </a:endParaRPr>
          </a:p>
        </p:txBody>
      </p:sp>
      <p:pic>
        <p:nvPicPr>
          <p:cNvPr id="88" name="Google Shape;8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54673" y="1295150"/>
            <a:ext cx="2385675" cy="221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2"/>
          <p:cNvSpPr txBox="1">
            <a:spLocks noGrp="1"/>
          </p:cNvSpPr>
          <p:nvPr>
            <p:ph type="title"/>
          </p:nvPr>
        </p:nvSpPr>
        <p:spPr>
          <a:xfrm>
            <a:off x="311700" y="154475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2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Тестирование программного продукта (баг репорты)</a:t>
            </a:r>
            <a:endParaRPr sz="2200"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53" name="Google Shape;153;p22"/>
          <p:cNvGraphicFramePr/>
          <p:nvPr>
            <p:extLst>
              <p:ext uri="{D42A27DB-BD31-4B8C-83A1-F6EECF244321}">
                <p14:modId xmlns:p14="http://schemas.microsoft.com/office/powerpoint/2010/main" val="3860611535"/>
              </p:ext>
            </p:extLst>
          </p:nvPr>
        </p:nvGraphicFramePr>
        <p:xfrm>
          <a:off x="185875" y="762275"/>
          <a:ext cx="8795125" cy="3174100"/>
        </p:xfrm>
        <a:graphic>
          <a:graphicData uri="http://schemas.openxmlformats.org/drawingml/2006/table">
            <a:tbl>
              <a:tblPr>
                <a:noFill/>
                <a:tableStyleId>{9F927040-2A0A-4D89-ABA4-733E83D37371}</a:tableStyleId>
              </a:tblPr>
              <a:tblGrid>
                <a:gridCol w="792800"/>
                <a:gridCol w="755100"/>
                <a:gridCol w="859875"/>
                <a:gridCol w="1204350"/>
                <a:gridCol w="2369400"/>
                <a:gridCol w="1387725"/>
                <a:gridCol w="1425875"/>
              </a:tblGrid>
              <a:tr h="5224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 b="1" dirty="0"/>
                        <a:t>ID</a:t>
                      </a:r>
                      <a:endParaRPr sz="1200" b="1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 b="1"/>
                        <a:t>Priority</a:t>
                      </a:r>
                      <a:endParaRPr sz="12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 b="1"/>
                        <a:t>Severity</a:t>
                      </a:r>
                      <a:endParaRPr sz="12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 b="1"/>
                        <a:t>Summary</a:t>
                      </a:r>
                      <a:endParaRPr sz="12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 b="1"/>
                        <a:t>Steps To Reproduce</a:t>
                      </a:r>
                      <a:endParaRPr sz="12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 b="1"/>
                        <a:t>Actual Result</a:t>
                      </a:r>
                      <a:endParaRPr sz="12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 b="1"/>
                        <a:t>Expected Result</a:t>
                      </a:r>
                      <a:endParaRPr sz="1200" b="1"/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/>
                        <a:t>BUSA_1.1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/>
                        <a:t>Middle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/>
                        <a:t>Minor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 dirty="0"/>
                        <a:t>Не отображается изображение аватара в заголовке окна </a:t>
                      </a:r>
                      <a:endParaRPr sz="10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/>
                        <a:t>1)Кликнуть на аватар профиля</a:t>
                      </a:r>
                      <a:endParaRPr sz="100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/>
                        <a:t>2)Кликнуть на изменить фотографию профиля</a:t>
                      </a:r>
                      <a:endParaRPr sz="100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/>
                        <a:t>3)Кликнуть на Загрузить изображение</a:t>
                      </a:r>
                      <a:endParaRPr sz="100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/>
                        <a:t>4)Выбрать изображение из имеющихся на локальной машине</a:t>
                      </a:r>
                      <a:endParaRPr sz="100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/>
                        <a:t>5)Кликнуть на Сохранить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/>
                        <a:t>Изображение аватар не отображается в заголовке окна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/>
                        <a:t>Изображение аватар отображается в заголовке окна</a:t>
                      </a:r>
                      <a:endParaRPr sz="1000"/>
                    </a:p>
                  </a:txBody>
                  <a:tcPr marL="91425" marR="91425" marT="91425" marB="91425"/>
                </a:tc>
              </a:tr>
              <a:tr h="11348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/>
                        <a:t>BAHT_1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/>
                        <a:t>Low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 dirty="0"/>
                        <a:t>Critical</a:t>
                      </a:r>
                      <a:endParaRPr sz="10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000" dirty="0" smtClean="0"/>
                        <a:t>После использования DevTools веб-приложение повторно обновляет страницу</a:t>
                      </a:r>
                      <a:endParaRPr sz="10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 dirty="0"/>
                        <a:t>Открыт URL: </a:t>
                      </a:r>
                      <a:r>
                        <a:rPr lang="ru" sz="1000" u="sng" dirty="0">
                          <a:solidFill>
                            <a:schemeClr val="hlink"/>
                          </a:solidFill>
                          <a:hlinkClick r:id="rId3"/>
                        </a:rPr>
                        <a:t>https://teams.live.com/</a:t>
                      </a:r>
                      <a:endParaRPr sz="1000"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 dirty="0"/>
                        <a:t>Авторизованный пользователь</a:t>
                      </a:r>
                      <a:endParaRPr sz="1000"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 dirty="0"/>
                        <a:t>1)Нажать F12</a:t>
                      </a:r>
                      <a:endParaRPr sz="1000"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 dirty="0"/>
                        <a:t>2)Нажать F5</a:t>
                      </a:r>
                      <a:endParaRPr sz="1000"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 dirty="0"/>
                        <a:t>3)Нажать F12</a:t>
                      </a:r>
                      <a:endParaRPr sz="1000"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 dirty="0"/>
                        <a:t>4)Нажать F5</a:t>
                      </a:r>
                      <a:endParaRPr sz="10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/>
                        <a:t>Веб-приложение повторно обновляет страницу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/>
                        <a:t>Страница веб-приложения обновлена</a:t>
                      </a:r>
                      <a:endParaRPr sz="1000"/>
                    </a:p>
                  </a:txBody>
                  <a:tcPr marL="91425" marR="91425" marT="91425" marB="91425"/>
                </a:tc>
              </a:tr>
            </a:tbl>
          </a:graphicData>
        </a:graphic>
      </p:graphicFrame>
      <p:pic>
        <p:nvPicPr>
          <p:cNvPr id="154" name="Google Shape;154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4825" y="3985525"/>
            <a:ext cx="2992325" cy="81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3"/>
          <p:cNvSpPr txBox="1">
            <a:spLocks noGrp="1"/>
          </p:cNvSpPr>
          <p:nvPr>
            <p:ph type="title"/>
          </p:nvPr>
        </p:nvSpPr>
        <p:spPr>
          <a:xfrm>
            <a:off x="311700" y="161025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2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Тестирование программного продукта (результаты)</a:t>
            </a:r>
            <a:endParaRPr sz="2200" dirty="0"/>
          </a:p>
        </p:txBody>
      </p:sp>
      <p:sp>
        <p:nvSpPr>
          <p:cNvPr id="160" name="Google Shape;160;p23"/>
          <p:cNvSpPr txBox="1">
            <a:spLocks noGrp="1"/>
          </p:cNvSpPr>
          <p:nvPr>
            <p:ph type="body" idx="1"/>
          </p:nvPr>
        </p:nvSpPr>
        <p:spPr>
          <a:xfrm>
            <a:off x="209675" y="672950"/>
            <a:ext cx="8786400" cy="41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325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Тестирование программного продукта проводилось на 4 платформах, две из которых покрывали тестирование мобильной версии и две платформы покрыли тестирование десктопной версии, так же было проведено тестирование веб-приложения.</a:t>
            </a:r>
            <a:endParaRPr sz="325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457200">
              <a:lnSpc>
                <a:spcPct val="100000"/>
              </a:lnSpc>
              <a:buNone/>
            </a:pPr>
            <a:r>
              <a:rPr lang="ru" sz="325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Использовались два вида тестирования: функциональное и нефункционально. </a:t>
            </a:r>
            <a:r>
              <a:rPr lang="ru-RU" sz="325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С помощью которых были протестированы модули: профиль (авторизация, редактирование), связь (чат, звонок, собрание), поиск, настройка (внешний вид), приложение (установка, удаление</a:t>
            </a:r>
            <a:r>
              <a:rPr lang="ru-RU" sz="325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),</a:t>
            </a:r>
            <a:r>
              <a:rPr lang="" sz="325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так же</a:t>
            </a:r>
            <a:r>
              <a:rPr lang="ru-RU" sz="325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ru-RU" sz="325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удобство его использования и интерфейс</a:t>
            </a:r>
            <a:r>
              <a:rPr lang="ru-RU" sz="325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325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5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5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325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Найдено 6 багов (Android 1 баг, iOS 1 баг, Windows 1 баг, macOS 2 бага, Chrome 1 баг) из них:</a:t>
            </a:r>
            <a:endParaRPr sz="325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3068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Critical = 1</a:t>
            </a:r>
            <a:endParaRPr sz="3068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3068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Major = 2</a:t>
            </a:r>
            <a:endParaRPr sz="3068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3068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Minor = 3</a:t>
            </a:r>
            <a:endParaRPr sz="3068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4"/>
          <p:cNvSpPr txBox="1">
            <a:spLocks noGrp="1"/>
          </p:cNvSpPr>
          <p:nvPr>
            <p:ph type="title"/>
          </p:nvPr>
        </p:nvSpPr>
        <p:spPr>
          <a:xfrm>
            <a:off x="362225" y="108047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latin typeface="Arial"/>
                <a:ea typeface="Arial"/>
                <a:cs typeface="Arial"/>
                <a:sym typeface="Arial"/>
              </a:rPr>
              <a:t>Вывод</a:t>
            </a:r>
            <a:endParaRPr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24"/>
          <p:cNvSpPr txBox="1"/>
          <p:nvPr/>
        </p:nvSpPr>
        <p:spPr>
          <a:xfrm>
            <a:off x="491425" y="946850"/>
            <a:ext cx="7947900" cy="18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200" dirty="0">
                <a:solidFill>
                  <a:schemeClr val="lt1"/>
                </a:solidFill>
              </a:rPr>
              <a:t>По итогам тестирования, программный продукт готов к релизу, на всех платформах которые использовались для тестирования. Так как его основной функционал работает исправно, а удобство использования и интерфейс соответствует </a:t>
            </a:r>
            <a:r>
              <a:rPr lang="" sz="2200" smtClean="0">
                <a:solidFill>
                  <a:schemeClr val="lt1"/>
                </a:solidFill>
              </a:rPr>
              <a:t>пользовательским требованиям</a:t>
            </a:r>
            <a:r>
              <a:rPr lang="ru" sz="2200" dirty="0" smtClean="0">
                <a:solidFill>
                  <a:schemeClr val="lt1"/>
                </a:solidFill>
              </a:rPr>
              <a:t>.</a:t>
            </a:r>
            <a:endParaRPr sz="2200" dirty="0">
              <a:solidFill>
                <a:schemeClr val="lt1"/>
              </a:solidFill>
            </a:endParaRPr>
          </a:p>
        </p:txBody>
      </p:sp>
      <p:pic>
        <p:nvPicPr>
          <p:cNvPr id="167" name="Google Shape;16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59525" y="2571750"/>
            <a:ext cx="2165751" cy="20141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5"/>
          <p:cNvSpPr txBox="1">
            <a:spLocks noGrp="1"/>
          </p:cNvSpPr>
          <p:nvPr>
            <p:ph type="title"/>
          </p:nvPr>
        </p:nvSpPr>
        <p:spPr>
          <a:xfrm>
            <a:off x="224625" y="284972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b="1">
                <a:latin typeface="Arial"/>
                <a:ea typeface="Arial"/>
                <a:cs typeface="Arial"/>
                <a:sym typeface="Arial"/>
              </a:rPr>
              <a:t>Ссылки на тестовою документацию</a:t>
            </a:r>
            <a:endParaRPr sz="3000"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25"/>
          <p:cNvSpPr txBox="1"/>
          <p:nvPr/>
        </p:nvSpPr>
        <p:spPr>
          <a:xfrm>
            <a:off x="406250" y="1290800"/>
            <a:ext cx="7718700" cy="13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 b="1">
                <a:solidFill>
                  <a:schemeClr val="lt1"/>
                </a:solidFill>
              </a:rPr>
              <a:t>Тест план: </a:t>
            </a:r>
            <a:r>
              <a:rPr lang="ru" u="sng">
                <a:solidFill>
                  <a:schemeClr val="hlink"/>
                </a:solidFill>
                <a:hlinkClick r:id="rId3"/>
              </a:rPr>
              <a:t>https://github.com/LesHaTaR/TMS_DipWork-Teams/blob/main/TD_Tarasevich(Teams).docx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 b="1">
                <a:solidFill>
                  <a:schemeClr val="lt1"/>
                </a:solidFill>
              </a:rPr>
              <a:t>Чек лист, тест кейсы, баг репорт,отчет: </a:t>
            </a:r>
            <a:r>
              <a:rPr lang="ru" u="sng">
                <a:solidFill>
                  <a:schemeClr val="hlink"/>
                </a:solidFill>
                <a:hlinkClick r:id="rId4"/>
              </a:rPr>
              <a:t>https://github.com/LesHaTaR/TMS_DipWork-Teams/blob/main/TD_Tarasevich(Teams).xlsx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74" name="Google Shape;174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81975" y="2673825"/>
            <a:ext cx="2254851" cy="209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6"/>
          <p:cNvSpPr txBox="1">
            <a:spLocks noGrp="1"/>
          </p:cNvSpPr>
          <p:nvPr>
            <p:ph type="title"/>
          </p:nvPr>
        </p:nvSpPr>
        <p:spPr>
          <a:xfrm>
            <a:off x="460950" y="363922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latin typeface="Arial"/>
                <a:ea typeface="Arial"/>
                <a:cs typeface="Arial"/>
                <a:sym typeface="Arial"/>
              </a:rPr>
              <a:t>Спасибо за внимание!!!</a:t>
            </a:r>
            <a:endParaRPr b="1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0" name="Google Shape;18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1863" y="1365175"/>
            <a:ext cx="5780275" cy="325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>
            <a:spLocks noGrp="1"/>
          </p:cNvSpPr>
          <p:nvPr>
            <p:ph type="title"/>
          </p:nvPr>
        </p:nvSpPr>
        <p:spPr>
          <a:xfrm>
            <a:off x="373550" y="142950"/>
            <a:ext cx="8222100" cy="242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200" b="1">
                <a:latin typeface="Arial"/>
                <a:ea typeface="Arial"/>
                <a:cs typeface="Arial"/>
                <a:sym typeface="Arial"/>
              </a:rPr>
              <a:t>Вкратце о Microsoft Teams</a:t>
            </a:r>
            <a:endParaRPr sz="2200"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latin typeface="Arial"/>
              <a:ea typeface="Arial"/>
              <a:cs typeface="Arial"/>
              <a:sym typeface="Arial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b="1">
                <a:latin typeface="Arial"/>
                <a:ea typeface="Arial"/>
                <a:cs typeface="Arial"/>
                <a:sym typeface="Arial"/>
              </a:rPr>
              <a:t>Microsoft Teams </a:t>
            </a:r>
            <a:r>
              <a:rPr lang="ru" sz="1800">
                <a:latin typeface="Arial"/>
                <a:ea typeface="Arial"/>
                <a:cs typeface="Arial"/>
                <a:sym typeface="Arial"/>
              </a:rPr>
              <a:t>- это платформа, объединяющая в рабочем пространстве чат, встречи, заметки и вложения. Создана для общения, объединяет коллег и включает в себя инструменты, необходимые командам для продуктивной совместной работы.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Arial"/>
                <a:ea typeface="Arial"/>
                <a:cs typeface="Arial"/>
                <a:sym typeface="Arial"/>
              </a:rPr>
              <a:t>Разработана компанией </a:t>
            </a:r>
            <a:r>
              <a:rPr lang="ru" sz="1800" b="1">
                <a:latin typeface="Arial"/>
                <a:ea typeface="Arial"/>
                <a:cs typeface="Arial"/>
                <a:sym typeface="Arial"/>
              </a:rPr>
              <a:t>Microsoft</a:t>
            </a:r>
            <a:r>
              <a:rPr lang="ru" sz="1800">
                <a:latin typeface="Arial"/>
                <a:ea typeface="Arial"/>
                <a:cs typeface="Arial"/>
                <a:sym typeface="Arial"/>
              </a:rPr>
              <a:t>.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4" name="Google Shape;9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2925" y="2435125"/>
            <a:ext cx="8118149" cy="252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 txBox="1">
            <a:spLocks noGrp="1"/>
          </p:cNvSpPr>
          <p:nvPr>
            <p:ph type="title"/>
          </p:nvPr>
        </p:nvSpPr>
        <p:spPr>
          <a:xfrm>
            <a:off x="237338" y="14935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2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Матрица функциональных возможностей Microsoft Teams</a:t>
            </a:r>
            <a:endParaRPr sz="3800">
              <a:solidFill>
                <a:srgbClr val="000000"/>
              </a:solidFill>
            </a:endParaRPr>
          </a:p>
        </p:txBody>
      </p:sp>
      <p:pic>
        <p:nvPicPr>
          <p:cNvPr id="100" name="Google Shape;10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6463" y="567325"/>
            <a:ext cx="8302377" cy="414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/>
          <p:cNvSpPr txBox="1">
            <a:spLocks noGrp="1"/>
          </p:cNvSpPr>
          <p:nvPr>
            <p:ph type="title"/>
          </p:nvPr>
        </p:nvSpPr>
        <p:spPr>
          <a:xfrm>
            <a:off x="202650" y="15555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22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На чем проводилось тестирование </a:t>
            </a:r>
            <a:endParaRPr sz="22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6"/>
          <p:cNvSpPr txBox="1"/>
          <p:nvPr/>
        </p:nvSpPr>
        <p:spPr>
          <a:xfrm>
            <a:off x="202650" y="763350"/>
            <a:ext cx="8763600" cy="181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Для тестирования программного продукта использовал следующие устройства:</a:t>
            </a:r>
            <a:endParaRPr sz="1800"/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1) Android: Samsung A50, Samsung J7 2017, Redmi 9A</a:t>
            </a:r>
            <a:endParaRPr/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2)iOS: iPhone SE 2020, iPhone 11</a:t>
            </a:r>
            <a:endParaRPr/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3)Windows: Lenovo Y540-15IRH</a:t>
            </a:r>
            <a:endParaRPr/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4)macOS: MacBook Air M1 2020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7" name="Google Shape;107;p16"/>
          <p:cNvSpPr txBox="1"/>
          <p:nvPr/>
        </p:nvSpPr>
        <p:spPr>
          <a:xfrm>
            <a:off x="679950" y="2340900"/>
            <a:ext cx="7784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Для веб-тестирования использовал браузер Google Chrome</a:t>
            </a:r>
            <a:endParaRPr sz="1800"/>
          </a:p>
        </p:txBody>
      </p:sp>
      <p:sp>
        <p:nvSpPr>
          <p:cNvPr id="108" name="Google Shape;108;p16"/>
          <p:cNvSpPr txBox="1"/>
          <p:nvPr/>
        </p:nvSpPr>
        <p:spPr>
          <a:xfrm>
            <a:off x="679950" y="2938400"/>
            <a:ext cx="5498700" cy="249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Какие версии использовались при тестировании:</a:t>
            </a:r>
            <a:endParaRPr sz="18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>
                <a:highlight>
                  <a:srgbClr val="F8F9FA"/>
                </a:highlight>
              </a:rPr>
              <a:t>для Windows 10 laptop версия: </a:t>
            </a:r>
            <a:r>
              <a:rPr lang="ru">
                <a:highlight>
                  <a:srgbClr val="FAFCFF"/>
                </a:highlight>
              </a:rPr>
              <a:t>1.5.00.17.656 64-bit</a:t>
            </a:r>
            <a:endParaRPr>
              <a:highlight>
                <a:srgbClr val="FAFCFF"/>
              </a:highlight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>
                <a:highlight>
                  <a:srgbClr val="F8F9FA"/>
                </a:highlight>
              </a:rPr>
              <a:t>для macOS версия: 1.5.00.17261</a:t>
            </a:r>
            <a:endParaRPr>
              <a:highlight>
                <a:srgbClr val="F8F9FA"/>
              </a:highlight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>
                <a:highlight>
                  <a:srgbClr val="F8F9FA"/>
                </a:highlight>
              </a:rPr>
              <a:t>для iOS версия: </a:t>
            </a:r>
            <a:r>
              <a:rPr lang="ru">
                <a:highlight>
                  <a:srgbClr val="FFFFFF"/>
                </a:highlight>
              </a:rPr>
              <a:t>4.13.1</a:t>
            </a:r>
            <a:endParaRPr>
              <a:highlight>
                <a:srgbClr val="FFFFFF"/>
              </a:highlight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>
                <a:highlight>
                  <a:srgbClr val="F8F9FA"/>
                </a:highlight>
              </a:rPr>
              <a:t>для Android версия: </a:t>
            </a:r>
            <a:r>
              <a:rPr lang="ru">
                <a:highlight>
                  <a:srgbClr val="FFFFFF"/>
                </a:highlight>
              </a:rPr>
              <a:t>1416/1.0.0.2022325603</a:t>
            </a:r>
            <a:endParaRPr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7"/>
          <p:cNvSpPr txBox="1">
            <a:spLocks noGrp="1"/>
          </p:cNvSpPr>
          <p:nvPr>
            <p:ph type="title"/>
          </p:nvPr>
        </p:nvSpPr>
        <p:spPr>
          <a:xfrm>
            <a:off x="311700" y="11515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22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Критерии начала и окончания тестирования</a:t>
            </a:r>
            <a:endParaRPr sz="22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7"/>
          <p:cNvSpPr txBox="1">
            <a:spLocks noGrp="1"/>
          </p:cNvSpPr>
          <p:nvPr>
            <p:ph type="body" idx="1"/>
          </p:nvPr>
        </p:nvSpPr>
        <p:spPr>
          <a:xfrm>
            <a:off x="311700" y="722950"/>
            <a:ext cx="8520600" cy="322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Критерии начала тестирования: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1)Готовность тестового стенда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3)Приложение для тестирования подготовлено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2)Готовность тестовой документации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Критерии окончания тестирования: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1)Все запланированные тесты проведены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2)В</a:t>
            </a:r>
            <a:r>
              <a:rPr lang="ru" sz="1400">
                <a:solidFill>
                  <a:srgbClr val="000000"/>
                </a:solidFill>
                <a:highlight>
                  <a:srgbClr val="FAFCFF"/>
                </a:highlight>
                <a:latin typeface="Arial"/>
                <a:ea typeface="Arial"/>
                <a:cs typeface="Arial"/>
                <a:sym typeface="Arial"/>
              </a:rPr>
              <a:t>се новые обнаруженные баги зарегистрированы</a:t>
            </a:r>
            <a:endParaRPr sz="1400">
              <a:solidFill>
                <a:srgbClr val="000000"/>
              </a:solidFill>
              <a:highlight>
                <a:srgbClr val="FAFC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>
                <a:solidFill>
                  <a:srgbClr val="000000"/>
                </a:solidFill>
                <a:highlight>
                  <a:srgbClr val="FAFCFF"/>
                </a:highlight>
                <a:latin typeface="Arial"/>
                <a:ea typeface="Arial"/>
                <a:cs typeface="Arial"/>
                <a:sym typeface="Arial"/>
              </a:rPr>
              <a:t>3)Результаты тестирования удовлетворяют критериям качества продукта</a:t>
            </a:r>
            <a:endParaRPr sz="1600">
              <a:solidFill>
                <a:srgbClr val="000000"/>
              </a:solidFill>
              <a:highlight>
                <a:srgbClr val="FAFC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5" name="Google Shape;11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7550" y="3329675"/>
            <a:ext cx="3056099" cy="150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8"/>
          <p:cNvSpPr txBox="1">
            <a:spLocks noGrp="1"/>
          </p:cNvSpPr>
          <p:nvPr>
            <p:ph type="title"/>
          </p:nvPr>
        </p:nvSpPr>
        <p:spPr>
          <a:xfrm>
            <a:off x="311700" y="11515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2200" b="1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Расписание тестирования</a:t>
            </a:r>
            <a:endParaRPr sz="2200" b="1">
              <a:solidFill>
                <a:srgbClr val="20212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21" name="Google Shape;121;p18"/>
          <p:cNvGraphicFramePr/>
          <p:nvPr/>
        </p:nvGraphicFramePr>
        <p:xfrm>
          <a:off x="741863" y="675725"/>
          <a:ext cx="7660275" cy="2619240"/>
        </p:xfrm>
        <a:graphic>
          <a:graphicData uri="http://schemas.openxmlformats.org/drawingml/2006/table">
            <a:tbl>
              <a:tblPr>
                <a:noFill/>
                <a:tableStyleId>{9F927040-2A0A-4D89-ABA4-733E83D37371}</a:tableStyleId>
              </a:tblPr>
              <a:tblGrid>
                <a:gridCol w="2553425"/>
                <a:gridCol w="2553425"/>
                <a:gridCol w="2553425"/>
              </a:tblGrid>
              <a:tr h="3981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/>
                        <a:t>Вид работы</a:t>
                      </a:r>
                      <a:endParaRPr sz="16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/>
                        <a:t>Тестировщик</a:t>
                      </a:r>
                      <a:endParaRPr sz="16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/>
                        <a:t>Сроки готовности</a:t>
                      </a:r>
                      <a:endParaRPr sz="1600" b="1"/>
                    </a:p>
                  </a:txBody>
                  <a:tcPr marL="91425" marR="91425" marT="91425" marB="91425"/>
                </a:tc>
              </a:tr>
              <a:tr h="7308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Подготовка к тестированию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Тарасевич Алексей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29.07.2022 18:00</a:t>
                      </a:r>
                      <a:endParaRPr/>
                    </a:p>
                  </a:txBody>
                  <a:tcPr marL="91425" marR="91425" marT="91425" marB="91425"/>
                </a:tc>
              </a:tr>
              <a:tr h="7308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Тестирование программного продукта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Тарасевич Алексей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01.08.2022 18:00</a:t>
                      </a:r>
                      <a:endParaRPr/>
                    </a:p>
                  </a:txBody>
                  <a:tcPr marL="91425" marR="91425" marT="91425" marB="91425"/>
                </a:tc>
              </a:tr>
              <a:tr h="7308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Анализ результатов тестирования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Тарасевич Алексей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02.08.2022 19:00</a:t>
                      </a:r>
                      <a:endParaRPr/>
                    </a:p>
                  </a:txBody>
                  <a:tcPr marL="91425" marR="91425" marT="91425" marB="91425"/>
                </a:tc>
              </a:tr>
            </a:tbl>
          </a:graphicData>
        </a:graphic>
      </p:graphicFrame>
      <p:pic>
        <p:nvPicPr>
          <p:cNvPr id="122" name="Google Shape;12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1875" y="3383275"/>
            <a:ext cx="1996150" cy="1497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9"/>
          <p:cNvSpPr txBox="1">
            <a:spLocks noGrp="1"/>
          </p:cNvSpPr>
          <p:nvPr>
            <p:ph type="title"/>
          </p:nvPr>
        </p:nvSpPr>
        <p:spPr>
          <a:xfrm>
            <a:off x="311700" y="1217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2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Используемые инструменты</a:t>
            </a:r>
            <a:endParaRPr sz="22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19"/>
          <p:cNvSpPr txBox="1">
            <a:spLocks noGrp="1"/>
          </p:cNvSpPr>
          <p:nvPr>
            <p:ph type="body" idx="1"/>
          </p:nvPr>
        </p:nvSpPr>
        <p:spPr>
          <a:xfrm>
            <a:off x="311700" y="6925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Arial"/>
                <a:ea typeface="Arial"/>
                <a:cs typeface="Arial"/>
                <a:sym typeface="Arial"/>
              </a:rPr>
              <a:t>При тестировании программного продукты были использованы: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400">
                <a:latin typeface="Arial"/>
                <a:ea typeface="Arial"/>
                <a:cs typeface="Arial"/>
                <a:sym typeface="Arial"/>
              </a:rPr>
              <a:t>1)Excel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>
                <a:latin typeface="Arial"/>
                <a:ea typeface="Arial"/>
                <a:cs typeface="Arial"/>
                <a:sym typeface="Arial"/>
              </a:rPr>
              <a:t>2)Android Studio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>
                <a:latin typeface="Arial"/>
                <a:ea typeface="Arial"/>
                <a:cs typeface="Arial"/>
                <a:sym typeface="Arial"/>
              </a:rPr>
              <a:t>3)Charles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>
                <a:latin typeface="Arial"/>
                <a:ea typeface="Arial"/>
                <a:cs typeface="Arial"/>
                <a:sym typeface="Arial"/>
              </a:rPr>
              <a:t>4)</a:t>
            </a:r>
            <a:r>
              <a:rPr lang="ru" sz="1400">
                <a:solidFill>
                  <a:srgbClr val="20212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Lightshot</a:t>
            </a:r>
            <a:endParaRPr sz="1400">
              <a:solidFill>
                <a:srgbClr val="202124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>
                <a:solidFill>
                  <a:srgbClr val="20212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5)Recordit</a:t>
            </a:r>
            <a:endParaRPr sz="1400">
              <a:solidFill>
                <a:srgbClr val="202124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9" name="Google Shape;12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96" y="3282195"/>
            <a:ext cx="1582625" cy="14671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19372" y="3166722"/>
            <a:ext cx="1582625" cy="158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02007" y="3166725"/>
            <a:ext cx="2484368" cy="146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05312" y="2372675"/>
            <a:ext cx="1467130" cy="146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445446" y="857646"/>
            <a:ext cx="1386850" cy="138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0"/>
          <p:cNvSpPr txBox="1">
            <a:spLocks noGrp="1"/>
          </p:cNvSpPr>
          <p:nvPr>
            <p:ph type="title"/>
          </p:nvPr>
        </p:nvSpPr>
        <p:spPr>
          <a:xfrm>
            <a:off x="311700" y="21345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22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Тестирование программного продукта</a:t>
            </a:r>
            <a:endParaRPr sz="22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20"/>
          <p:cNvSpPr txBox="1">
            <a:spLocks noGrp="1"/>
          </p:cNvSpPr>
          <p:nvPr>
            <p:ph type="body" idx="1"/>
          </p:nvPr>
        </p:nvSpPr>
        <p:spPr>
          <a:xfrm>
            <a:off x="311700" y="821250"/>
            <a:ext cx="8520600" cy="356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Arial"/>
                <a:ea typeface="Arial"/>
                <a:cs typeface="Arial"/>
                <a:sym typeface="Arial"/>
              </a:rPr>
              <a:t>Проверки делились на два вида: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latin typeface="Arial"/>
                <a:ea typeface="Arial"/>
                <a:cs typeface="Arial"/>
                <a:sym typeface="Arial"/>
              </a:rPr>
              <a:t>1)Функциональные 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latin typeface="Arial"/>
                <a:ea typeface="Arial"/>
                <a:cs typeface="Arial"/>
                <a:sym typeface="Arial"/>
              </a:rPr>
              <a:t>2)Нефункциональные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Arial"/>
                <a:ea typeface="Arial"/>
                <a:cs typeface="Arial"/>
                <a:sym typeface="Arial"/>
              </a:rPr>
              <a:t>Проверки были оформлены в виде: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latin typeface="Arial"/>
                <a:ea typeface="Arial"/>
                <a:cs typeface="Arial"/>
                <a:sym typeface="Arial"/>
              </a:rPr>
              <a:t>1)Чек листа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latin typeface="Arial"/>
                <a:ea typeface="Arial"/>
                <a:cs typeface="Arial"/>
                <a:sym typeface="Arial"/>
              </a:rPr>
              <a:t>2)Тест тейсов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ru">
                <a:latin typeface="Arial"/>
                <a:ea typeface="Arial"/>
                <a:cs typeface="Arial"/>
                <a:sym typeface="Arial"/>
              </a:rPr>
              <a:t>В сумме была проведена 161 проверка, по которым было оформлено 66 тест кейсов. 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0" name="Google Shape;14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61243" y="821250"/>
            <a:ext cx="4403681" cy="257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1"/>
          <p:cNvSpPr txBox="1">
            <a:spLocks noGrp="1"/>
          </p:cNvSpPr>
          <p:nvPr>
            <p:ph type="title"/>
          </p:nvPr>
        </p:nvSpPr>
        <p:spPr>
          <a:xfrm>
            <a:off x="311700" y="180675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Arial"/>
              <a:buNone/>
            </a:pPr>
            <a:r>
              <a:rPr lang="ru" sz="22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Тестирование программного продукта (тест кейсы)</a:t>
            </a:r>
            <a:endParaRPr sz="2200"/>
          </a:p>
        </p:txBody>
      </p:sp>
      <p:graphicFrame>
        <p:nvGraphicFramePr>
          <p:cNvPr id="146" name="Google Shape;146;p21"/>
          <p:cNvGraphicFramePr/>
          <p:nvPr/>
        </p:nvGraphicFramePr>
        <p:xfrm>
          <a:off x="233075" y="709800"/>
          <a:ext cx="8725950" cy="3191855"/>
        </p:xfrm>
        <a:graphic>
          <a:graphicData uri="http://schemas.openxmlformats.org/drawingml/2006/table">
            <a:tbl>
              <a:tblPr>
                <a:noFill/>
                <a:tableStyleId>{9F927040-2A0A-4D89-ABA4-733E83D37371}</a:tableStyleId>
              </a:tblPr>
              <a:tblGrid>
                <a:gridCol w="784150"/>
                <a:gridCol w="1495475"/>
                <a:gridCol w="1526400"/>
                <a:gridCol w="2030925"/>
                <a:gridCol w="2142325"/>
                <a:gridCol w="746675"/>
              </a:tblGrid>
              <a:tr h="3619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 b="1"/>
                        <a:t>ID</a:t>
                      </a:r>
                      <a:endParaRPr sz="12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 b="1"/>
                        <a:t>Functionality</a:t>
                      </a:r>
                      <a:endParaRPr sz="12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 b="1"/>
                        <a:t>Summary</a:t>
                      </a:r>
                      <a:endParaRPr sz="12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 b="1"/>
                        <a:t>Steps To Reproduce</a:t>
                      </a:r>
                      <a:endParaRPr sz="12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 b="1"/>
                        <a:t>Expected Result</a:t>
                      </a:r>
                      <a:endParaRPr sz="12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 b="1"/>
                        <a:t>Status</a:t>
                      </a:r>
                      <a:endParaRPr sz="1200" b="1"/>
                    </a:p>
                  </a:txBody>
                  <a:tcPr marL="91425" marR="91425" marT="91425" marB="91425"/>
                </a:tc>
              </a:tr>
              <a:tr h="1259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/>
                        <a:t>SMOW_7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/>
                        <a:t>Удаление сообщения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/>
                        <a:t>Удаление отправленного сообщения в чате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/>
                        <a:t>1)Кликнуть на forms</a:t>
                      </a:r>
                      <a:endParaRPr sz="100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/>
                        <a:t>2)Отправить сообщение Жара</a:t>
                      </a:r>
                      <a:endParaRPr sz="100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/>
                        <a:t>3)Кликнуть правым кликом по отправленному сообщению</a:t>
                      </a:r>
                      <a:endParaRPr sz="100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/>
                        <a:t>4)Кликнуть на Удалить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/>
                        <a:t>1)Поле forms переходит в состояние активное, чат открывается</a:t>
                      </a:r>
                      <a:endParaRPr sz="100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/>
                        <a:t>2)Сообщение отправлено</a:t>
                      </a:r>
                      <a:endParaRPr sz="100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/>
                        <a:t>3)Появляется окно с Дополнительными действиями</a:t>
                      </a:r>
                      <a:endParaRPr sz="100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/>
                        <a:t>4)Сообщение удалено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/>
                        <a:t>Passed</a:t>
                      </a:r>
                      <a:endParaRPr sz="1000"/>
                    </a:p>
                  </a:txBody>
                  <a:tcPr marL="91425" marR="91425" marT="91425" marB="91425"/>
                </a:tc>
              </a:tr>
              <a:tr h="15666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/>
                        <a:t>SMOA_3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/>
                        <a:t>Настройка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/>
                        <a:t>Выбор внешнего вида приложения в настройках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/>
                        <a:t>1)Свайпнуть по экрану слева направо</a:t>
                      </a:r>
                      <a:endParaRPr sz="100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/>
                        <a:t>2)Нажать на Настройки</a:t>
                      </a:r>
                      <a:endParaRPr sz="100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/>
                        <a:t>3)Нажать на Внешний вид</a:t>
                      </a:r>
                      <a:endParaRPr sz="100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/>
                        <a:t>4)Нажать на Темный</a:t>
                      </a:r>
                      <a:endParaRPr sz="100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/>
                        <a:t>5)Нажать на ПЕРЕЗАПУСК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/>
                        <a:t>1)Слева всплывает панель</a:t>
                      </a:r>
                      <a:endParaRPr sz="100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/>
                        <a:t>2)Появляется вкладка Настройки</a:t>
                      </a:r>
                      <a:endParaRPr sz="100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/>
                        <a:t>3)Появляется окно для выбора предложенных внешних видов</a:t>
                      </a:r>
                      <a:endParaRPr sz="100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/>
                        <a:t>4)Появляется pop-up</a:t>
                      </a:r>
                      <a:endParaRPr sz="100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/>
                        <a:t>5)Приложение перезапущено, внешний вид изменен на Темный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/>
                        <a:t>Passed</a:t>
                      </a:r>
                      <a:endParaRPr sz="1000"/>
                    </a:p>
                  </a:txBody>
                  <a:tcPr marL="91425" marR="91425" marT="91425" marB="91425"/>
                </a:tc>
              </a:tr>
            </a:tbl>
          </a:graphicData>
        </a:graphic>
      </p:graphicFrame>
      <p:pic>
        <p:nvPicPr>
          <p:cNvPr id="147" name="Google Shape;14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4825" y="3985525"/>
            <a:ext cx="2992325" cy="81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652</Words>
  <Application>Microsoft Office PowerPoint</Application>
  <PresentationFormat>Экран (16:9)</PresentationFormat>
  <Paragraphs>147</Paragraphs>
  <Slides>14</Slides>
  <Notes>14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17" baseType="lpstr">
      <vt:lpstr>Arial</vt:lpstr>
      <vt:lpstr>Roboto</vt:lpstr>
      <vt:lpstr>Geometric</vt:lpstr>
      <vt:lpstr>Дипломная работа</vt:lpstr>
      <vt:lpstr>Вкратце о Microsoft Teams  Microsoft Teams - это платформа, объединяющая в рабочем пространстве чат, встречи, заметки и вложения. Создана для общения, объединяет коллег и включает в себя инструменты, необходимые командам для продуктивной совместной работы. Разработана компанией Microsoft.</vt:lpstr>
      <vt:lpstr>Матрица функциональных возможностей Microsoft Teams</vt:lpstr>
      <vt:lpstr>На чем проводилось тестирование </vt:lpstr>
      <vt:lpstr>Критерии начала и окончания тестирования</vt:lpstr>
      <vt:lpstr>Расписание тестирования</vt:lpstr>
      <vt:lpstr>Используемые инструменты</vt:lpstr>
      <vt:lpstr>Тестирование программного продукта</vt:lpstr>
      <vt:lpstr>Тестирование программного продукта (тест кейсы)</vt:lpstr>
      <vt:lpstr>Тестирование программного продукта (баг репорты)</vt:lpstr>
      <vt:lpstr>Тестирование программного продукта (результаты)</vt:lpstr>
      <vt:lpstr>Вывод</vt:lpstr>
      <vt:lpstr>Ссылки на тестовою документацию</vt:lpstr>
      <vt:lpstr>Спасибо за внимание!!!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Дипломная работа</dc:title>
  <cp:lastModifiedBy>lesatarasevic@outlook.com</cp:lastModifiedBy>
  <cp:revision>5</cp:revision>
  <dcterms:modified xsi:type="dcterms:W3CDTF">2022-08-06T21:02:31Z</dcterms:modified>
</cp:coreProperties>
</file>